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59" r:id="rId6"/>
    <p:sldId id="258" r:id="rId7"/>
    <p:sldId id="265" r:id="rId8"/>
    <p:sldId id="264" r:id="rId9"/>
    <p:sldId id="260" r:id="rId10"/>
    <p:sldId id="263" r:id="rId11"/>
    <p:sldId id="261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5102"/>
    <a:srgbClr val="FF9D00"/>
    <a:srgbClr val="FF6702"/>
    <a:srgbClr val="FF3305"/>
    <a:srgbClr val="CF3E00"/>
    <a:srgbClr val="236F7A"/>
    <a:srgbClr val="EEB42D"/>
    <a:srgbClr val="57066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0" autoAdjust="0"/>
    <p:restoredTop sz="94600" autoAdjust="0"/>
  </p:normalViewPr>
  <p:slideViewPr>
    <p:cSldViewPr>
      <p:cViewPr varScale="1">
        <p:scale>
          <a:sx n="69" d="100"/>
          <a:sy n="69" d="100"/>
        </p:scale>
        <p:origin x="-8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9600" y="2286000"/>
            <a:ext cx="7467600" cy="1371600"/>
          </a:xfrm>
        </p:spPr>
        <p:txBody>
          <a:bodyPr/>
          <a:lstStyle>
            <a:lvl1pPr algn="r">
              <a:lnSpc>
                <a:spcPct val="80000"/>
              </a:lnSpc>
              <a:defRPr sz="56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667000" y="4038600"/>
            <a:ext cx="5410200" cy="1066800"/>
          </a:xfrm>
        </p:spPr>
        <p:txBody>
          <a:bodyPr/>
          <a:lstStyle>
            <a:lvl1pPr marL="0" indent="0" algn="r">
              <a:buFontTx/>
              <a:buNone/>
              <a:defRPr/>
            </a:lvl1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6172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6172200"/>
            <a:ext cx="4343400" cy="457200"/>
          </a:xfrm>
        </p:spPr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6172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3ECA64A-17BD-4DE7-8699-0C45B9606BC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FEC4D4-E4CE-4B43-9E7E-D2B37E59B79A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5E6AD-9B37-4788-AA71-8ED8585CC561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762000" y="1524000"/>
            <a:ext cx="36957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10100" y="1524000"/>
            <a:ext cx="36957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25FD01-76A4-476A-B128-9D1EB2CE77C2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E5B0E-B35B-4A24-9439-CB8EFCA8410F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EEC14-E06E-4295-A5B6-0C153F952D6B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414E85-0876-4564-9CE6-EA75CB96EBB6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9DBF9-E131-41CB-8A98-638829A1A188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1C4C26-0656-4C7B-8E66-FCFB65CCAA55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55912B-2F56-4C14-B719-85603CB95BB4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419850" y="304800"/>
            <a:ext cx="1885950" cy="57150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762000" y="304800"/>
            <a:ext cx="5505450" cy="5715000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5EAC7-1A0A-4165-BB56-B1D4A5260AC7}" type="slidenum">
              <a:rPr lang="pl-PL"/>
              <a:pPr/>
              <a:t>‹#›</a:t>
            </a:fld>
            <a:endParaRPr lang="pl-PL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0" y="304800"/>
            <a:ext cx="7543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 wzorca tytułu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524000"/>
            <a:ext cx="75438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590800" y="60960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endParaRPr lang="pl-P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962400" y="60960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endParaRPr lang="pl-P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4200" y="60960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6E432713-CB29-413B-BFBB-C4DA4059E218}" type="slidenum">
              <a:rPr lang="pl-PL"/>
              <a:pPr/>
              <a:t>‹#›</a:t>
            </a:fld>
            <a:endParaRPr lang="pl-PL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r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1196752"/>
            <a:ext cx="8568952" cy="2460848"/>
          </a:xfrm>
        </p:spPr>
        <p:txBody>
          <a:bodyPr/>
          <a:lstStyle/>
          <a:p>
            <a:pPr algn="ctr"/>
            <a:r>
              <a:rPr lang="pl-PL" sz="8000" dirty="0" smtClean="0"/>
              <a:t>Wyszywanki matematyczne</a:t>
            </a:r>
            <a:endParaRPr lang="pl-PL" sz="8000" dirty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7744" y="4941168"/>
            <a:ext cx="4536504" cy="10668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pl-PL" dirty="0" smtClean="0"/>
              <a:t>przygotowały:</a:t>
            </a:r>
          </a:p>
          <a:p>
            <a:pPr algn="ctr"/>
            <a:r>
              <a:rPr lang="pl-PL" dirty="0" smtClean="0"/>
              <a:t>Karolina i Aneta </a:t>
            </a:r>
            <a:endParaRPr lang="pl-PL" dirty="0"/>
          </a:p>
        </p:txBody>
      </p:sp>
      <p:sp>
        <p:nvSpPr>
          <p:cNvPr id="6" name="Przycisk akcji: Do przodu lub Następny 5">
            <a:hlinkClick r:id="" action="ppaction://hlinkshowjump?jump=nextslide" highlightClick="1"/>
          </p:cNvPr>
          <p:cNvSpPr/>
          <p:nvPr/>
        </p:nvSpPr>
        <p:spPr>
          <a:xfrm>
            <a:off x="8604448" y="6309320"/>
            <a:ext cx="288032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Co to są wyszywanki matematyczne?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11560" y="1844824"/>
            <a:ext cx="7776864" cy="388843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just">
              <a:lnSpc>
                <a:spcPct val="150000"/>
              </a:lnSpc>
              <a:buNone/>
            </a:pPr>
            <a:r>
              <a:rPr lang="pl-PL" dirty="0" smtClean="0"/>
              <a:t>	</a:t>
            </a:r>
            <a:endParaRPr lang="pl-PL" sz="1000" dirty="0" smtClean="0"/>
          </a:p>
          <a:p>
            <a:pPr algn="just">
              <a:lnSpc>
                <a:spcPct val="150000"/>
              </a:lnSpc>
              <a:buNone/>
            </a:pPr>
            <a:r>
              <a:rPr lang="pl-PL" dirty="0" smtClean="0"/>
              <a:t>	To piękne wzory wyszyte igłą z nitką na kartce papieru. Niektóre prace przedstawiają głębię, jakby obraz 3D.</a:t>
            </a:r>
          </a:p>
          <a:p>
            <a:pPr algn="just">
              <a:lnSpc>
                <a:spcPct val="150000"/>
              </a:lnSpc>
              <a:buNone/>
            </a:pP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604448" y="6309320"/>
            <a:ext cx="288032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16416" y="6309320"/>
            <a:ext cx="288032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512" y="304800"/>
            <a:ext cx="8640960" cy="1143000"/>
          </a:xfrm>
        </p:spPr>
        <p:txBody>
          <a:bodyPr/>
          <a:lstStyle/>
          <a:p>
            <a:pPr algn="ctr"/>
            <a:r>
              <a:rPr lang="pl-PL" dirty="0" smtClean="0"/>
              <a:t>Dlaczego nazywamy je wyszywanki matematyczne?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1628800"/>
            <a:ext cx="8064896" cy="44958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just">
              <a:lnSpc>
                <a:spcPct val="200000"/>
              </a:lnSpc>
            </a:pPr>
            <a:r>
              <a:rPr lang="pl-PL" sz="2800" dirty="0"/>
              <a:t>p</a:t>
            </a:r>
            <a:r>
              <a:rPr lang="pl-PL" sz="2800" dirty="0" smtClean="0"/>
              <a:t>onieważ kształcimy pojęcia matematyczne, np. kąty, odcinki równoległe, prostopadłe, boki, przekątne, obwód, ramię, podstawa, łuk,</a:t>
            </a:r>
          </a:p>
          <a:p>
            <a:pPr algn="just">
              <a:lnSpc>
                <a:spcPct val="200000"/>
              </a:lnSpc>
            </a:pPr>
            <a:r>
              <a:rPr lang="pl-PL" sz="2800" dirty="0"/>
              <a:t>u</a:t>
            </a:r>
            <a:r>
              <a:rPr lang="pl-PL" sz="2800" dirty="0" smtClean="0"/>
              <a:t>czymy się nowych pojęć, takich jak np.: parabola</a:t>
            </a:r>
            <a:endParaRPr lang="pl-PL" sz="2800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604448" y="6309320"/>
            <a:ext cx="288032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16416" y="6309320"/>
            <a:ext cx="288032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Co potrzebujemy do wyszywania?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827584" y="1916832"/>
            <a:ext cx="7560840" cy="413724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pl-PL" dirty="0" smtClean="0"/>
              <a:t>kartkę z bloku technicznego z szablonem do wyszycia,</a:t>
            </a:r>
          </a:p>
          <a:p>
            <a:r>
              <a:rPr lang="pl-PL" dirty="0" smtClean="0"/>
              <a:t>igłę, </a:t>
            </a:r>
          </a:p>
          <a:p>
            <a:r>
              <a:rPr lang="pl-PL" dirty="0" smtClean="0"/>
              <a:t>kolorowe  nici, </a:t>
            </a:r>
          </a:p>
          <a:p>
            <a:r>
              <a:rPr lang="pl-PL" dirty="0"/>
              <a:t>n</a:t>
            </a:r>
            <a:r>
              <a:rPr lang="pl-PL" dirty="0" smtClean="0"/>
              <a:t>ożyczki,</a:t>
            </a:r>
          </a:p>
          <a:p>
            <a:r>
              <a:rPr lang="pl-PL" dirty="0"/>
              <a:t>t</a:t>
            </a:r>
            <a:r>
              <a:rPr lang="pl-PL" dirty="0" smtClean="0"/>
              <a:t>aśmę malarską do zaklejana nici,</a:t>
            </a:r>
          </a:p>
          <a:p>
            <a:r>
              <a:rPr lang="pl-PL" dirty="0"/>
              <a:t>d</a:t>
            </a:r>
            <a:r>
              <a:rPr lang="pl-PL" dirty="0" smtClean="0"/>
              <a:t>obry  humor.</a:t>
            </a:r>
          </a:p>
          <a:p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604448" y="6309320"/>
            <a:ext cx="288032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16416" y="6309320"/>
            <a:ext cx="288032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Jak wyszyć parabolę? </a:t>
            </a: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604448" y="6309320"/>
            <a:ext cx="288032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16416" y="6309320"/>
            <a:ext cx="288032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179512" y="1916832"/>
            <a:ext cx="3816424" cy="420776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pl-PL" dirty="0"/>
          </a:p>
        </p:txBody>
      </p:sp>
      <p:cxnSp>
        <p:nvCxnSpPr>
          <p:cNvPr id="10" name="Łącznik prosty 9"/>
          <p:cNvCxnSpPr/>
          <p:nvPr/>
        </p:nvCxnSpPr>
        <p:spPr>
          <a:xfrm rot="5400000">
            <a:off x="-180528" y="2996952"/>
            <a:ext cx="2736304" cy="172819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14"/>
          <p:cNvCxnSpPr/>
          <p:nvPr/>
        </p:nvCxnSpPr>
        <p:spPr>
          <a:xfrm rot="10800000" flipV="1">
            <a:off x="323528" y="4365104"/>
            <a:ext cx="3240360" cy="8640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pole tekstowe 22"/>
          <p:cNvSpPr txBox="1"/>
          <p:nvPr/>
        </p:nvSpPr>
        <p:spPr>
          <a:xfrm>
            <a:off x="4139952" y="2060848"/>
            <a:ext cx="4680520" cy="369331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pl-PL" dirty="0" smtClean="0"/>
              <a:t>narysuj dowolny kąt i  zaznacz po tyle samo dziurek na ramionach kąta,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pl-PL" dirty="0" smtClean="0"/>
              <a:t>nawlecz nitkę na igłę i zacznij we wskazanym miejscu,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pl-PL" dirty="0" smtClean="0"/>
              <a:t> z tyłu wyszywanki przesuwasz się o jedno pole w bok,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pl-PL" dirty="0" smtClean="0"/>
              <a:t> i tak dalej…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pl-PL" dirty="0" smtClean="0"/>
              <a:t> parabola gotowa!!!</a:t>
            </a:r>
          </a:p>
          <a:p>
            <a:pPr>
              <a:buFontTx/>
              <a:buChar char="-"/>
            </a:pPr>
            <a:endParaRPr lang="pl-PL" dirty="0"/>
          </a:p>
        </p:txBody>
      </p:sp>
      <p:sp>
        <p:nvSpPr>
          <p:cNvPr id="24" name="Elipsa 23"/>
          <p:cNvSpPr/>
          <p:nvPr/>
        </p:nvSpPr>
        <p:spPr>
          <a:xfrm>
            <a:off x="323528" y="5157192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7" name="Elipsa 26"/>
          <p:cNvSpPr/>
          <p:nvPr/>
        </p:nvSpPr>
        <p:spPr>
          <a:xfrm>
            <a:off x="539552" y="4797152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Elipsa 29"/>
          <p:cNvSpPr/>
          <p:nvPr/>
        </p:nvSpPr>
        <p:spPr>
          <a:xfrm>
            <a:off x="2843808" y="4509120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Elipsa 30"/>
          <p:cNvSpPr/>
          <p:nvPr/>
        </p:nvSpPr>
        <p:spPr>
          <a:xfrm>
            <a:off x="1691680" y="2996952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2" name="Elipsa 31"/>
          <p:cNvSpPr/>
          <p:nvPr/>
        </p:nvSpPr>
        <p:spPr>
          <a:xfrm>
            <a:off x="1381944" y="347930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Elipsa 32"/>
          <p:cNvSpPr/>
          <p:nvPr/>
        </p:nvSpPr>
        <p:spPr>
          <a:xfrm>
            <a:off x="2267744" y="4653136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Elipsa 33"/>
          <p:cNvSpPr/>
          <p:nvPr/>
        </p:nvSpPr>
        <p:spPr>
          <a:xfrm>
            <a:off x="1763688" y="4797152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Elipsa 34"/>
          <p:cNvSpPr/>
          <p:nvPr/>
        </p:nvSpPr>
        <p:spPr>
          <a:xfrm>
            <a:off x="1259632" y="4941168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Elipsa 35"/>
          <p:cNvSpPr/>
          <p:nvPr/>
        </p:nvSpPr>
        <p:spPr>
          <a:xfrm>
            <a:off x="827584" y="436510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Elipsa 36"/>
          <p:cNvSpPr/>
          <p:nvPr/>
        </p:nvSpPr>
        <p:spPr>
          <a:xfrm>
            <a:off x="1115616" y="3933056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Elipsa 37"/>
          <p:cNvSpPr/>
          <p:nvPr/>
        </p:nvSpPr>
        <p:spPr>
          <a:xfrm>
            <a:off x="755576" y="5085184"/>
            <a:ext cx="72008" cy="72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43" name="Łącznik prosty ze strzałką 42"/>
          <p:cNvCxnSpPr/>
          <p:nvPr/>
        </p:nvCxnSpPr>
        <p:spPr>
          <a:xfrm rot="10800000" flipV="1">
            <a:off x="1835696" y="2780928"/>
            <a:ext cx="864096" cy="21602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Łącznik prosty 43"/>
          <p:cNvCxnSpPr>
            <a:stCxn id="31" idx="4"/>
            <a:endCxn id="38" idx="0"/>
          </p:cNvCxnSpPr>
          <p:nvPr/>
        </p:nvCxnSpPr>
        <p:spPr>
          <a:xfrm rot="5400000">
            <a:off x="251520" y="3609020"/>
            <a:ext cx="2016224" cy="936104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Łącznik prosty ze strzałką 48"/>
          <p:cNvCxnSpPr/>
          <p:nvPr/>
        </p:nvCxnSpPr>
        <p:spPr>
          <a:xfrm rot="16200000" flipV="1">
            <a:off x="1331640" y="5085184"/>
            <a:ext cx="432048" cy="43204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Łącznik prosty 51"/>
          <p:cNvCxnSpPr>
            <a:stCxn id="32" idx="4"/>
            <a:endCxn id="35" idx="1"/>
          </p:cNvCxnSpPr>
          <p:nvPr/>
        </p:nvCxnSpPr>
        <p:spPr>
          <a:xfrm rot="5400000">
            <a:off x="643863" y="4177627"/>
            <a:ext cx="1400401" cy="14777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Łącznik prosty ze strzałką 55"/>
          <p:cNvCxnSpPr/>
          <p:nvPr/>
        </p:nvCxnSpPr>
        <p:spPr>
          <a:xfrm>
            <a:off x="467544" y="3429000"/>
            <a:ext cx="576064" cy="43204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Łącznik prosty 58"/>
          <p:cNvCxnSpPr>
            <a:stCxn id="37" idx="0"/>
          </p:cNvCxnSpPr>
          <p:nvPr/>
        </p:nvCxnSpPr>
        <p:spPr>
          <a:xfrm rot="16200000" flipH="1">
            <a:off x="1025606" y="4059070"/>
            <a:ext cx="864096" cy="61206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Łącznik prosty ze strzałką 61"/>
          <p:cNvCxnSpPr/>
          <p:nvPr/>
        </p:nvCxnSpPr>
        <p:spPr>
          <a:xfrm rot="16200000" flipV="1">
            <a:off x="2339752" y="4797152"/>
            <a:ext cx="432048" cy="43204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Łącznik prosty 62"/>
          <p:cNvCxnSpPr>
            <a:stCxn id="36" idx="0"/>
            <a:endCxn id="33" idx="1"/>
          </p:cNvCxnSpPr>
          <p:nvPr/>
        </p:nvCxnSpPr>
        <p:spPr>
          <a:xfrm rot="16200000" flipH="1">
            <a:off x="1421649" y="3807042"/>
            <a:ext cx="298577" cy="1414701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Łącznik prosty ze strzałką 65"/>
          <p:cNvCxnSpPr/>
          <p:nvPr/>
        </p:nvCxnSpPr>
        <p:spPr>
          <a:xfrm rot="16200000" flipH="1">
            <a:off x="125760" y="4274840"/>
            <a:ext cx="648072" cy="252536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Łącznik prosty 67"/>
          <p:cNvCxnSpPr>
            <a:stCxn id="27" idx="7"/>
            <a:endCxn id="30" idx="1"/>
          </p:cNvCxnSpPr>
          <p:nvPr/>
        </p:nvCxnSpPr>
        <p:spPr>
          <a:xfrm rot="5400000" flipH="1" flipV="1">
            <a:off x="1583668" y="3537012"/>
            <a:ext cx="288032" cy="2253338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Strzałka w prawo z wcięciem 70"/>
          <p:cNvSpPr/>
          <p:nvPr/>
        </p:nvSpPr>
        <p:spPr>
          <a:xfrm>
            <a:off x="5076056" y="5949280"/>
            <a:ext cx="1152128" cy="432048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200" b="1" dirty="0" smtClean="0">
                <a:solidFill>
                  <a:schemeClr val="bg2"/>
                </a:solidFill>
              </a:rPr>
              <a:t>DALEJ</a:t>
            </a:r>
            <a:endParaRPr lang="pl-PL" sz="1200" b="1" dirty="0">
              <a:solidFill>
                <a:schemeClr val="bg2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9000"/>
                            </p:stCondLst>
                            <p:childTnLst>
                              <p:par>
                                <p:cTn id="6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0"/>
                            </p:stCondLst>
                            <p:childTnLst>
                              <p:par>
                                <p:cTn id="6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2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000"/>
                            </p:stCondLst>
                            <p:childTnLst>
                              <p:par>
                                <p:cTn id="7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Nasze wyszywanki </a:t>
            </a:r>
            <a:br>
              <a:rPr lang="pl-PL" dirty="0" smtClean="0"/>
            </a:br>
            <a:r>
              <a:rPr lang="pl-PL" dirty="0" smtClean="0"/>
              <a:t>z parabolami </a:t>
            </a: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604448" y="6309320"/>
            <a:ext cx="288032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16416" y="6309320"/>
            <a:ext cx="288032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Picture 2" descr="C:\Users\Joanna\Desktop\Nowy folder\mini-DSCN07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1844824"/>
            <a:ext cx="5256584" cy="3942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63888" y="1844825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22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79512" y="1844824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23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563888" y="1844824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24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251520" y="1916833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25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767404" y="1916832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26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251520" y="1916832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27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>
            <a:off x="3563888" y="1916832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28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10" cstate="print"/>
          <a:stretch>
            <a:fillRect/>
          </a:stretch>
        </p:blipFill>
        <p:spPr bwMode="auto">
          <a:xfrm>
            <a:off x="323528" y="1916832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29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11" cstate="print"/>
          <a:stretch>
            <a:fillRect/>
          </a:stretch>
        </p:blipFill>
        <p:spPr bwMode="auto">
          <a:xfrm>
            <a:off x="3563888" y="1916832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20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600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800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Inne nasze wyszywanki matematyczne</a:t>
            </a: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604448" y="6309320"/>
            <a:ext cx="288032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16416" y="6309320"/>
            <a:ext cx="288032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Picture 2" descr="C:\Users\Joanna\Desktop\Nowy folder\mini-DSCN073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19" y="1844824"/>
            <a:ext cx="5280587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7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63888" y="1916832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8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251520" y="1916832"/>
            <a:ext cx="5376596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9" name="Picture 2" descr="C:\Users\Joanna\Desktop\Nowy folder\mini-DSCN0738.JPG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419872" y="1916832"/>
            <a:ext cx="5376597" cy="403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dirty="0" smtClean="0"/>
              <a:t>My podczas wyszywania</a:t>
            </a:r>
            <a:endParaRPr lang="pl-PL" dirty="0"/>
          </a:p>
        </p:txBody>
      </p:sp>
      <p:sp>
        <p:nvSpPr>
          <p:cNvPr id="4" name="Przycisk akcji: Do przodu lub Następny 3">
            <a:hlinkClick r:id="" action="ppaction://hlinkshowjump?jump=nextslide" highlightClick="1"/>
          </p:cNvPr>
          <p:cNvSpPr/>
          <p:nvPr/>
        </p:nvSpPr>
        <p:spPr>
          <a:xfrm>
            <a:off x="8604448" y="6309320"/>
            <a:ext cx="288032" cy="28803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316416" y="6309320"/>
            <a:ext cx="288032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Symbol zastępczy zawartości 5" descr="mini-DSCN03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23528" y="1196752"/>
            <a:ext cx="6696744" cy="50225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Symbol zastępczy zawartości 5" descr="mini-DSCN039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87624" y="1412776"/>
            <a:ext cx="6696744" cy="50225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Symbol zastępczy zawartości 5" descr="mini-DSCN03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2752" y="2276872"/>
            <a:ext cx="4704522" cy="35283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Symbol zastępczy zawartości 5" descr="mini-DSCN039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716016" y="1196752"/>
            <a:ext cx="3766918" cy="5022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3568" y="1556792"/>
            <a:ext cx="7543800" cy="2808312"/>
          </a:xfrm>
        </p:spPr>
        <p:txBody>
          <a:bodyPr/>
          <a:lstStyle/>
          <a:p>
            <a:pPr algn="ctr"/>
            <a:r>
              <a:rPr lang="pl-PL" sz="7200" dirty="0" smtClean="0"/>
              <a:t>Dziękujemy </a:t>
            </a:r>
            <a:br>
              <a:rPr lang="pl-PL" sz="7200" dirty="0" smtClean="0"/>
            </a:br>
            <a:r>
              <a:rPr lang="pl-PL" sz="7200" dirty="0" smtClean="0"/>
              <a:t>za uwagę</a:t>
            </a:r>
            <a:endParaRPr lang="pl-PL" sz="7200" dirty="0"/>
          </a:p>
        </p:txBody>
      </p:sp>
      <p:sp>
        <p:nvSpPr>
          <p:cNvPr id="5" name="Przycisk akcji: Wstecz lub Poprzedni 4">
            <a:hlinkClick r:id="" action="ppaction://hlinkshowjump?jump=previousslide" highlightClick="1"/>
          </p:cNvPr>
          <p:cNvSpPr/>
          <p:nvPr/>
        </p:nvSpPr>
        <p:spPr>
          <a:xfrm>
            <a:off x="8604448" y="6309320"/>
            <a:ext cx="288032" cy="28803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yszywanki">
  <a:themeElements>
    <a:clrScheme name="Motyw pakietu Office 11">
      <a:dk1>
        <a:srgbClr val="005A58"/>
      </a:dk1>
      <a:lt1>
        <a:srgbClr val="FFFFFF"/>
      </a:lt1>
      <a:dk2>
        <a:srgbClr val="33CCCC"/>
      </a:dk2>
      <a:lt2>
        <a:srgbClr val="FFFF99"/>
      </a:lt2>
      <a:accent1>
        <a:srgbClr val="006462"/>
      </a:accent1>
      <a:accent2>
        <a:srgbClr val="6D6FC7"/>
      </a:accent2>
      <a:accent3>
        <a:srgbClr val="ADE2E2"/>
      </a:accent3>
      <a:accent4>
        <a:srgbClr val="DADADA"/>
      </a:accent4>
      <a:accent5>
        <a:srgbClr val="AAB8B7"/>
      </a:accent5>
      <a:accent6>
        <a:srgbClr val="6264B4"/>
      </a:accent6>
      <a:hlink>
        <a:srgbClr val="00FFFF"/>
      </a:hlink>
      <a:folHlink>
        <a:srgbClr val="00FF00"/>
      </a:folHlink>
    </a:clrScheme>
    <a:fontScheme name="Motyw pakietu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DCEBE6"/>
        </a:dk1>
        <a:lt1>
          <a:srgbClr val="FFFFFF"/>
        </a:lt1>
        <a:dk2>
          <a:srgbClr val="000000"/>
        </a:dk2>
        <a:lt2>
          <a:srgbClr val="333333"/>
        </a:lt2>
        <a:accent1>
          <a:srgbClr val="3374A1"/>
        </a:accent1>
        <a:accent2>
          <a:srgbClr val="3B2E8A"/>
        </a:accent2>
        <a:accent3>
          <a:srgbClr val="FFFFFF"/>
        </a:accent3>
        <a:accent4>
          <a:srgbClr val="BCC9C4"/>
        </a:accent4>
        <a:accent5>
          <a:srgbClr val="ADBCCD"/>
        </a:accent5>
        <a:accent6>
          <a:srgbClr val="35297D"/>
        </a:accent6>
        <a:hlink>
          <a:srgbClr val="00FFFF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3E3E5C"/>
        </a:dk1>
        <a:lt1>
          <a:srgbClr val="FFFFFF"/>
        </a:lt1>
        <a:dk2>
          <a:srgbClr val="B9B9D7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D9D9E8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8">
        <a:dk1>
          <a:srgbClr val="CCCC99"/>
        </a:dk1>
        <a:lt1>
          <a:srgbClr val="FFFFCC"/>
        </a:lt1>
        <a:dk2>
          <a:srgbClr val="DFD293"/>
        </a:dk2>
        <a:lt2>
          <a:srgbClr val="5C1F00"/>
        </a:lt2>
        <a:accent1>
          <a:srgbClr val="78783C"/>
        </a:accent1>
        <a:accent2>
          <a:srgbClr val="FFFFCC"/>
        </a:accent2>
        <a:accent3>
          <a:srgbClr val="FFFFE2"/>
        </a:accent3>
        <a:accent4>
          <a:srgbClr val="AEAE82"/>
        </a:accent4>
        <a:accent5>
          <a:srgbClr val="BEBEAF"/>
        </a:accent5>
        <a:accent6>
          <a:srgbClr val="E7E7B9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9">
        <a:dk1>
          <a:srgbClr val="2D2015"/>
        </a:dk1>
        <a:lt1>
          <a:srgbClr val="D2D2D2"/>
        </a:lt1>
        <a:dk2>
          <a:srgbClr val="CCCCA5"/>
        </a:dk2>
        <a:lt2>
          <a:srgbClr val="DFC08D"/>
        </a:lt2>
        <a:accent1>
          <a:srgbClr val="666666"/>
        </a:accent1>
        <a:accent2>
          <a:srgbClr val="0066FF"/>
        </a:accent2>
        <a:accent3>
          <a:srgbClr val="E2E2CF"/>
        </a:accent3>
        <a:accent4>
          <a:srgbClr val="B3B3B3"/>
        </a:accent4>
        <a:accent5>
          <a:srgbClr val="B8B8B8"/>
        </a:accent5>
        <a:accent6>
          <a:srgbClr val="005CE7"/>
        </a:accent6>
        <a:hlink>
          <a:srgbClr val="66CCFF"/>
        </a:hlink>
        <a:folHlink>
          <a:srgbClr val="FAF0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10">
        <a:dk1>
          <a:srgbClr val="2D2015"/>
        </a:dk1>
        <a:lt1>
          <a:srgbClr val="D2D2D2"/>
        </a:lt1>
        <a:dk2>
          <a:srgbClr val="73CDFF"/>
        </a:dk2>
        <a:lt2>
          <a:srgbClr val="DFC08D"/>
        </a:lt2>
        <a:accent1>
          <a:srgbClr val="666666"/>
        </a:accent1>
        <a:accent2>
          <a:srgbClr val="0066FF"/>
        </a:accent2>
        <a:accent3>
          <a:srgbClr val="BCE3FF"/>
        </a:accent3>
        <a:accent4>
          <a:srgbClr val="B3B3B3"/>
        </a:accent4>
        <a:accent5>
          <a:srgbClr val="B8B8B8"/>
        </a:accent5>
        <a:accent6>
          <a:srgbClr val="005CE7"/>
        </a:accent6>
        <a:hlink>
          <a:srgbClr val="66CCFF"/>
        </a:hlink>
        <a:folHlink>
          <a:srgbClr val="FAF0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11">
        <a:dk1>
          <a:srgbClr val="005A58"/>
        </a:dk1>
        <a:lt1>
          <a:srgbClr val="FFFFFF"/>
        </a:lt1>
        <a:dk2>
          <a:srgbClr val="33CCCC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DE2E2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12">
        <a:dk1>
          <a:srgbClr val="003366"/>
        </a:dk1>
        <a:lt1>
          <a:srgbClr val="FFFFFF"/>
        </a:lt1>
        <a:dk2>
          <a:srgbClr val="000066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B8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ongProperties xmlns="http://schemas.microsoft.com/office/2006/metadata/longProperties"/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DD30C5F-8906-4158-8995-DB197259A27A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6D09CC85-9751-4719-A0AC-A249E3F2BEE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231</TotalTime>
  <Words>144</Words>
  <Application>Microsoft Office PowerPoint</Application>
  <PresentationFormat>Pokaz na ekranie (4:3)</PresentationFormat>
  <Paragraphs>27</Paragraphs>
  <Slides>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9</vt:i4>
      </vt:variant>
    </vt:vector>
  </HeadingPairs>
  <TitlesOfParts>
    <vt:vector size="10" baseType="lpstr">
      <vt:lpstr>wyszywanki</vt:lpstr>
      <vt:lpstr>Wyszywanki matematyczne</vt:lpstr>
      <vt:lpstr>Co to są wyszywanki matematyczne?</vt:lpstr>
      <vt:lpstr>Dlaczego nazywamy je wyszywanki matematyczne?</vt:lpstr>
      <vt:lpstr>Co potrzebujemy do wyszywania?</vt:lpstr>
      <vt:lpstr>Jak wyszyć parabolę? </vt:lpstr>
      <vt:lpstr>Nasze wyszywanki  z parabolami </vt:lpstr>
      <vt:lpstr>Inne nasze wyszywanki matematyczne</vt:lpstr>
      <vt:lpstr>My podczas wyszywania</vt:lpstr>
      <vt:lpstr>Dziękujemy  za uwagę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Wyszywanki matematyczne</dc:title>
  <dc:creator>Joanna</dc:creator>
  <cp:lastModifiedBy>Joanna</cp:lastModifiedBy>
  <cp:revision>31</cp:revision>
  <dcterms:created xsi:type="dcterms:W3CDTF">2011-07-17T14:27:37Z</dcterms:created>
  <dcterms:modified xsi:type="dcterms:W3CDTF">2011-09-08T18:29:36Z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TC010721219990</vt:lpwstr>
  </property>
</Properties>
</file>